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1" r:id="rId6"/>
    <p:sldId id="262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4"/>
  </p:normalViewPr>
  <p:slideViewPr>
    <p:cSldViewPr snapToGrid="0" snapToObjects="1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56B252-F3AF-4149-0487-191A24248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AF60A6-63AA-0E1E-23AC-DCC15D915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72BE4F-493D-0688-F42F-6823DD44A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A9D5-6DD8-D047-804D-646955724704}" type="datetimeFigureOut">
              <a:rPr lang="cs-CZ" smtClean="0"/>
              <a:t>11.05.2024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27C363-0433-EF88-86E1-7D2BA029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BAA3387-B104-3425-D3AB-D8266A46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E6E-595D-2B46-91D9-4C876A785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81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A4A0A4-5A71-F4D8-57E5-9320D76A5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C0F69E-BF6A-253F-C995-6FAC1A1A5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6F0A791-2B96-68EC-6E6F-347330474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A9D5-6DD8-D047-804D-646955724704}" type="datetimeFigureOut">
              <a:rPr lang="cs-CZ" smtClean="0"/>
              <a:t>11.05.2024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CA5C42-2D37-29B0-B049-BA13D832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41D476-1B8A-DB78-6B5F-4BB44853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E6E-595D-2B46-91D9-4C876A785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309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97E2204-5959-1C93-8C4D-D83CAE66EE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1B3E6BC-18A6-A2BC-6645-820394D02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F8C677-4F02-316C-D3C7-2F6B990D1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A9D5-6DD8-D047-804D-646955724704}" type="datetimeFigureOut">
              <a:rPr lang="cs-CZ" smtClean="0"/>
              <a:t>11.05.2024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33095A-6EE8-D94D-A785-03D8EBFB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758AE2-2535-541E-5684-E95E4ECF9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E6E-595D-2B46-91D9-4C876A785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34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05785-6D09-8831-BEDC-BBFD6B68F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1E32FE-F206-A392-C2E8-A871540E2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26D698-8B35-219F-53D9-B64E3BED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A9D5-6DD8-D047-804D-646955724704}" type="datetimeFigureOut">
              <a:rPr lang="cs-CZ" smtClean="0"/>
              <a:t>11.05.2024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774C38-CBAF-8709-3072-AF0471C4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8C9DEC6-7A81-A8DE-A63F-6769599D3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E6E-595D-2B46-91D9-4C876A785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39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7B3FB3-9E7E-3A37-58CE-4665DF467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915E358-7C4D-37C5-FDE0-C86600DB5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B8C545-BDFE-E914-09E0-0F327ABCF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A9D5-6DD8-D047-804D-646955724704}" type="datetimeFigureOut">
              <a:rPr lang="cs-CZ" smtClean="0"/>
              <a:t>11.05.2024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435E44-AFE8-4B8B-1706-FE8C1C13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E7C094E-744B-32B2-F123-4B13DF59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E6E-595D-2B46-91D9-4C876A785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68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60DC0-A9CA-23B0-CD43-9EF48735F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55F25A-2A3C-D369-89D5-DFA37E246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98D2B36-5DCA-F937-8123-9670699E39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08E97B-455A-C51F-BF78-08FBCF492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A9D5-6DD8-D047-804D-646955724704}" type="datetimeFigureOut">
              <a:rPr lang="cs-CZ" smtClean="0"/>
              <a:t>11.05.2024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DDD245-B0C1-595C-2E3A-9A8E6ADF2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639054-F1FD-634F-B338-26A8C8855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E6E-595D-2B46-91D9-4C876A785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19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E282D4-368E-439A-2A35-2CAF9E47B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90C2EC0-E792-8135-852C-2349ABFEF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44500D-12C9-8B1C-84E9-46E4E35E7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6535002-399C-D941-49E6-17990CE92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2757007-8DB4-278A-713D-B42E0EF77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59F5F81-5046-6041-A8B9-CD8BBFCF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A9D5-6DD8-D047-804D-646955724704}" type="datetimeFigureOut">
              <a:rPr lang="cs-CZ" smtClean="0"/>
              <a:t>11.05.2024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DAF717-B087-5051-AAE2-4BF96247E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D8F2F67-E483-C7D3-AE81-22B90B47D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E6E-595D-2B46-91D9-4C876A785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23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A9E0B9-D8AC-AA89-6AFF-91D9F9BE5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8C96B9E-6C70-BDBD-3DF6-6CBF61A5D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A9D5-6DD8-D047-804D-646955724704}" type="datetimeFigureOut">
              <a:rPr lang="cs-CZ" smtClean="0"/>
              <a:t>11.05.2024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68A87DF-6AA2-C862-CFC7-675D774A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BF31A48-6E51-0663-5BAF-A94EF662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E6E-595D-2B46-91D9-4C876A785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34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F1416C6-58D0-0E35-BB18-7D4A6EE4A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A9D5-6DD8-D047-804D-646955724704}" type="datetimeFigureOut">
              <a:rPr lang="cs-CZ" smtClean="0"/>
              <a:t>11.05.2024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C3957E7-4B05-D9A1-2DDA-37D606C63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1E459A0-CD0C-D285-A446-A6AB9700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E6E-595D-2B46-91D9-4C876A785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79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EF0EE1-55E7-AAE4-5876-EE4E2A94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475BFA-D4BF-D8FB-E2A0-D79D1AEBD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B9ABAE5-B32E-A5DA-49C6-1F7B8A7B3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50444D-0989-E822-8A5E-3E465CABA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A9D5-6DD8-D047-804D-646955724704}" type="datetimeFigureOut">
              <a:rPr lang="cs-CZ" smtClean="0"/>
              <a:t>11.05.2024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04EA62-EE84-9064-1B63-7BFA05190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C7E8CA8-44BE-BE0A-EC4D-AC04D16F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E6E-595D-2B46-91D9-4C876A785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72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2383F-ED16-48F8-830E-BE174DE26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BF040C6-204D-C23B-3353-F599B838B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1976CC2-9DFA-B3D8-39EA-76C9D9C6F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8BFD04-A025-4733-1D76-6FF2B8DA4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A9D5-6DD8-D047-804D-646955724704}" type="datetimeFigureOut">
              <a:rPr lang="cs-CZ" smtClean="0"/>
              <a:t>11.05.2024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FEC040-DD29-2263-0127-F8A920DC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6F6E7D-C971-8B62-AEEB-4085083C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BEE6E-595D-2B46-91D9-4C876A785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9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E5DEA51-B8B7-EC34-D5E1-BB07C5C81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D5D7DCF-A261-BA81-DFAE-47F05822B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F1BE2A-B2DE-9C20-ED75-542A59BFC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3A9D5-6DD8-D047-804D-646955724704}" type="datetimeFigureOut">
              <a:rPr lang="cs-CZ" smtClean="0"/>
              <a:t>11.05.2024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79ADBE0-339E-D7D0-446D-8A717424E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F307B4C-3492-DF5E-3FBC-70DA71B901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BEE6E-595D-2B46-91D9-4C876A7850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24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Jak mluvit s Bohem – Život je cesta">
            <a:extLst>
              <a:ext uri="{FF2B5EF4-FFF2-40B4-BE49-F238E27FC236}">
                <a16:creationId xmlns:a16="http://schemas.microsoft.com/office/drawing/2014/main" id="{A1499068-4585-E91D-4440-A3E9203C5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4172C82-B42B-2CF4-FC95-68D066171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 fontScale="90000"/>
          </a:bodyPr>
          <a:lstStyle/>
          <a:p>
            <a:br>
              <a:rPr lang="cs-CZ" sz="6600" dirty="0">
                <a:solidFill>
                  <a:schemeClr val="bg1"/>
                </a:solidFill>
              </a:rPr>
            </a:br>
            <a:r>
              <a:rPr lang="cs-CZ" sz="6600" dirty="0">
                <a:solidFill>
                  <a:schemeClr val="bg1"/>
                </a:solidFill>
              </a:rPr>
              <a:t>Poznáváme Hospodina</a:t>
            </a:r>
            <a:br>
              <a:rPr lang="cs-CZ" sz="6600" dirty="0">
                <a:solidFill>
                  <a:schemeClr val="bg1"/>
                </a:solidFill>
              </a:rPr>
            </a:br>
            <a:r>
              <a:rPr lang="cs-CZ" sz="6600" dirty="0">
                <a:solidFill>
                  <a:schemeClr val="bg1"/>
                </a:solidFill>
              </a:rPr>
              <a:t>Co je Bohu (ne)milé? </a:t>
            </a:r>
            <a:br>
              <a:rPr lang="cs-CZ" sz="6600" dirty="0">
                <a:solidFill>
                  <a:schemeClr val="bg1"/>
                </a:solidFill>
              </a:rPr>
            </a:br>
            <a:r>
              <a:rPr lang="cs-CZ" sz="6600" dirty="0">
                <a:solidFill>
                  <a:schemeClr val="bg1"/>
                </a:solidFill>
              </a:rPr>
              <a:t>(Horlivý BŮH)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D0E8C4-02E5-7421-C2BB-5530C10A5F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Martin Šindelář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03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738C399-8E6E-31CD-E7E9-6695828C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Pasivní Křesťan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0D5E29-76EF-B9B5-B2C6-C77BB4269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205" y="1891970"/>
            <a:ext cx="11071654" cy="4671492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cs-CZ" sz="3200" b="0" i="1" dirty="0">
                <a:effectLst/>
              </a:rPr>
              <a:t>Andělu sboru v </a:t>
            </a:r>
            <a:r>
              <a:rPr lang="cs-CZ" sz="3200" b="0" i="1" dirty="0" err="1">
                <a:effectLst/>
              </a:rPr>
              <a:t>Laodiceji</a:t>
            </a:r>
            <a:r>
              <a:rPr lang="cs-CZ" sz="3200" b="0" i="1" dirty="0">
                <a:effectLst/>
              </a:rPr>
              <a:t> napiš:</a:t>
            </a:r>
          </a:p>
          <a:p>
            <a:pPr marL="0" indent="0">
              <a:buNone/>
            </a:pPr>
            <a:r>
              <a:rPr lang="cs-CZ" sz="3200" b="0" i="1" dirty="0">
                <a:effectLst/>
              </a:rPr>
              <a:t>"Toto praví Amen, svědek věrný a pravý, původ Božího stvoření: Znám tvé skutky; </a:t>
            </a:r>
            <a:r>
              <a:rPr lang="cs-CZ" sz="3200" b="0" i="1" u="sng" dirty="0">
                <a:effectLst/>
              </a:rPr>
              <a:t>nejsi studený ani horký</a:t>
            </a:r>
            <a:r>
              <a:rPr lang="cs-CZ" sz="3200" b="0" i="1" dirty="0">
                <a:effectLst/>
              </a:rPr>
              <a:t>. Kéž bys byl </a:t>
            </a:r>
            <a:r>
              <a:rPr lang="cs-CZ" sz="3200" b="0" dirty="0">
                <a:effectLst/>
              </a:rPr>
              <a:t>studený nebo horký</a:t>
            </a:r>
            <a:r>
              <a:rPr lang="cs-CZ" sz="3200" b="0" i="1" dirty="0">
                <a:effectLst/>
              </a:rPr>
              <a:t>! Takto však, že jsi vlažný, a nejsi studený ani horký, vyvrhnu tě ze svých úst. Neboť říkáš: Jsem bohatý, zbohatl jsem, nic nepotřebuji. A nevíš, že jsi ubohý, politováníhodný a chudý, slepý a nahý. Radím ti, abys ode mne koupil zlato v ohni pročištěné, a tak zbohatl, bílé šaty, aby ses oblékl a neukázala se hanba tvé nahoty, a mast k pomazání svých očí, abys viděl. Já usvědčuji a kárám ty, které miluji; buď tedy horlivý a učiň pokání. </a:t>
            </a:r>
            <a:r>
              <a:rPr lang="cs-CZ" sz="3200" dirty="0"/>
              <a:t>(</a:t>
            </a:r>
            <a:r>
              <a:rPr lang="cs-CZ" sz="3200" dirty="0" err="1"/>
              <a:t>Zj</a:t>
            </a:r>
            <a:r>
              <a:rPr lang="cs-CZ" sz="3200" dirty="0"/>
              <a:t> 3,14-19)</a:t>
            </a:r>
            <a:endParaRPr lang="cs-CZ" sz="3200" b="0" i="1" dirty="0">
              <a:effectLst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99635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4C891B-62D0-4250-AEB7-0F42BAD78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113F04D-0DC8-F99C-655F-890562BC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458" y="2212258"/>
            <a:ext cx="9808067" cy="1113503"/>
          </a:xfrm>
        </p:spPr>
        <p:txBody>
          <a:bodyPr anchor="b">
            <a:normAutofit/>
          </a:bodyPr>
          <a:lstStyle/>
          <a:p>
            <a:pPr algn="ctr"/>
            <a:r>
              <a:rPr lang="cs-CZ" b="1" dirty="0"/>
              <a:t>Co je Bohu (ne)milé?</a:t>
            </a:r>
          </a:p>
        </p:txBody>
      </p:sp>
      <p:pic>
        <p:nvPicPr>
          <p:cNvPr id="7" name="Graphic 6" descr="Zaškrtnutí">
            <a:extLst>
              <a:ext uri="{FF2B5EF4-FFF2-40B4-BE49-F238E27FC236}">
                <a16:creationId xmlns:a16="http://schemas.microsoft.com/office/drawing/2014/main" id="{212984D9-2628-95C4-9C95-63608E95E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98389" y="1122553"/>
            <a:ext cx="995221" cy="99522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94C8FE-3388-C88A-09A1-59167FC4D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459" y="3532240"/>
            <a:ext cx="9804575" cy="2596847"/>
          </a:xfrm>
        </p:spPr>
        <p:txBody>
          <a:bodyPr anchor="t">
            <a:normAutofit/>
          </a:bodyPr>
          <a:lstStyle/>
          <a:p>
            <a:pPr algn="ctr"/>
            <a:r>
              <a:rPr lang="cs-CZ" sz="3200" dirty="0"/>
              <a:t>Pokud je Bohu něco milé, je to </a:t>
            </a:r>
            <a:r>
              <a:rPr lang="cs-CZ" sz="3200" u="sng" dirty="0"/>
              <a:t>pro nás dobré</a:t>
            </a:r>
            <a:endParaRPr lang="cs-CZ" sz="3200" dirty="0"/>
          </a:p>
          <a:p>
            <a:pPr algn="ctr"/>
            <a:r>
              <a:rPr lang="cs-CZ" sz="3200" dirty="0"/>
              <a:t>Bohu milé věci jsou </a:t>
            </a:r>
            <a:r>
              <a:rPr lang="cs-CZ" sz="3200" u="sng" dirty="0"/>
              <a:t>dobré pro Boží království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18043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2C980A1-9244-4B92-C2C0-5783E6B5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b="1" dirty="0"/>
              <a:t>Horlivost – Bůh je </a:t>
            </a:r>
            <a:r>
              <a:rPr lang="cs-CZ" b="1" dirty="0" err="1"/>
              <a:t>hrolivý</a:t>
            </a:r>
            <a:r>
              <a:rPr lang="cs-CZ" b="1" dirty="0"/>
              <a:t>!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F45630-45C3-5976-69D6-3410F75AC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2300288"/>
            <a:ext cx="5583229" cy="3971925"/>
          </a:xfrm>
        </p:spPr>
        <p:txBody>
          <a:bodyPr>
            <a:normAutofit/>
          </a:bodyPr>
          <a:lstStyle/>
          <a:p>
            <a:r>
              <a:rPr lang="cs-CZ" sz="2000" b="0" i="1" dirty="0">
                <a:effectLst/>
                <a:latin typeface="Calibri" panose="020F0502020204030204" pitchFamily="34" charset="0"/>
              </a:rPr>
              <a:t>Jeho vladařství se rozšíří a pokoj bez konce spočine na trůně Davidově a na jeho království. Upevní a podepře je právem a spravedlností od toho času až navěky. Horlivost Hospodina zástupů to učiní </a:t>
            </a:r>
            <a:r>
              <a:rPr lang="cs-CZ" sz="2000" b="0" i="0" dirty="0">
                <a:effectLst/>
                <a:latin typeface="Calibri" panose="020F0502020204030204" pitchFamily="34" charset="0"/>
              </a:rPr>
              <a:t>(</a:t>
            </a:r>
            <a:r>
              <a:rPr lang="cs-CZ" sz="2000" b="0" i="0" dirty="0" err="1">
                <a:effectLst/>
                <a:latin typeface="Calibri" panose="020F0502020204030204" pitchFamily="34" charset="0"/>
              </a:rPr>
              <a:t>Iz</a:t>
            </a:r>
            <a:r>
              <a:rPr lang="cs-CZ" sz="2000" b="0" i="0" dirty="0">
                <a:effectLst/>
                <a:latin typeface="Calibri" panose="020F0502020204030204" pitchFamily="34" charset="0"/>
              </a:rPr>
              <a:t> 9,6)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0" i="1" dirty="0">
                <a:effectLst/>
                <a:latin typeface="Calibri" panose="020F0502020204030204" pitchFamily="34" charset="0"/>
              </a:rPr>
              <a:t>„Toto praví Hospodin zástupů: Horlím pro </a:t>
            </a:r>
            <a:r>
              <a:rPr lang="cs-CZ" sz="2000" b="0" i="1" dirty="0" err="1">
                <a:effectLst/>
                <a:latin typeface="Calibri" panose="020F0502020204030204" pitchFamily="34" charset="0"/>
              </a:rPr>
              <a:t>Sijón</a:t>
            </a:r>
            <a:r>
              <a:rPr lang="cs-CZ" sz="2000" b="0" i="1" dirty="0">
                <a:effectLst/>
                <a:latin typeface="Calibri" panose="020F0502020204030204" pitchFamily="34" charset="0"/>
              </a:rPr>
              <a:t> velkou horlivostí, horlím pro něj velmi rozhořčeně. Toto praví Hospodin: Vrátím se na </a:t>
            </a:r>
            <a:r>
              <a:rPr lang="cs-CZ" sz="2000" b="0" i="1" dirty="0" err="1">
                <a:effectLst/>
                <a:latin typeface="Calibri" panose="020F0502020204030204" pitchFamily="34" charset="0"/>
              </a:rPr>
              <a:t>Sijón</a:t>
            </a:r>
            <a:r>
              <a:rPr lang="cs-CZ" sz="2000" b="0" i="1" dirty="0">
                <a:effectLst/>
                <a:latin typeface="Calibri" panose="020F0502020204030204" pitchFamily="34" charset="0"/>
              </a:rPr>
              <a:t> a budu bydlet uprostřed Jeruzaléma. Jeruzalém bude nazýván Město věrné a hora Hospodina zástupů Hora svatá</a:t>
            </a:r>
            <a:r>
              <a:rPr lang="cs-CZ" sz="2000" b="0" i="0" dirty="0">
                <a:effectLst/>
                <a:latin typeface="Calibri" panose="020F0502020204030204" pitchFamily="34" charset="0"/>
              </a:rPr>
              <a:t>. (Za 8,2-3)</a:t>
            </a:r>
          </a:p>
          <a:p>
            <a:endParaRPr lang="cs-CZ" sz="2000" dirty="0"/>
          </a:p>
        </p:txBody>
      </p:sp>
      <p:pic>
        <p:nvPicPr>
          <p:cNvPr id="5122" name="Picture 2" descr="Ježíš Kristus">
            <a:extLst>
              <a:ext uri="{FF2B5EF4-FFF2-40B4-BE49-F238E27FC236}">
                <a16:creationId xmlns:a16="http://schemas.microsoft.com/office/drawing/2014/main" id="{01F752BE-A1DB-7F6A-A201-4D0B2A05F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1" r="1082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43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66599E-4C1C-E222-B8E9-2539AC2F1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rgbClr val="FFFFFF"/>
                </a:solidFill>
              </a:rPr>
              <a:t>Co je horlivost?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0735D7-7E71-507C-3FB7-0E6D5D9DA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831" y="2386037"/>
            <a:ext cx="9724031" cy="3683358"/>
          </a:xfrm>
        </p:spPr>
        <p:txBody>
          <a:bodyPr anchor="ctr">
            <a:normAutofit fontScale="92500"/>
          </a:bodyPr>
          <a:lstStyle/>
          <a:p>
            <a:r>
              <a:rPr lang="cs-CZ" sz="3200" dirty="0"/>
              <a:t>Adjektivum </a:t>
            </a:r>
            <a:r>
              <a:rPr lang="cs-CZ" sz="3200" b="1" dirty="0"/>
              <a:t>horlivý</a:t>
            </a:r>
            <a:r>
              <a:rPr lang="cs-CZ" sz="3200" dirty="0"/>
              <a:t> popisuje: </a:t>
            </a:r>
            <a:r>
              <a:rPr lang="cs-CZ" sz="3200" i="1" dirty="0"/>
              <a:t>zaujetí, zanícení, velkou snahu, vášeň nebo obrazně též zápal pro nějakou činnost.</a:t>
            </a:r>
          </a:p>
          <a:p>
            <a:endParaRPr lang="cs-CZ" sz="3200" i="1" dirty="0"/>
          </a:p>
          <a:p>
            <a:r>
              <a:rPr lang="cs-CZ" sz="3200" b="0" i="0" dirty="0">
                <a:effectLst/>
              </a:rPr>
              <a:t>Další </a:t>
            </a:r>
            <a:r>
              <a:rPr lang="cs-CZ" sz="3200" b="1" i="1" dirty="0">
                <a:effectLst/>
              </a:rPr>
              <a:t>podobná slova k horlivý</a:t>
            </a:r>
            <a:r>
              <a:rPr lang="cs-CZ" sz="3200" b="0" i="0" dirty="0">
                <a:effectLst/>
              </a:rPr>
              <a:t> jsou například: následující: pilný, usilovný, pracovitý, zapálený, nadšený, aktivní, snaživý, činorodý, ochotný, horoucí, náruživý, svědomitý, energický, neúnavný, oddaný, nezlomný, statečný, vytrvalý, zaujatý, bdělý, věrný</a:t>
            </a:r>
            <a:endParaRPr lang="cs-CZ" sz="3200" dirty="0"/>
          </a:p>
          <a:p>
            <a:pPr marL="0" indent="0">
              <a:buNone/>
            </a:pPr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52270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B87C15D-273B-D448-5D9F-1D9F0931C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Podobenství o horlivosti č.1</a:t>
            </a:r>
          </a:p>
        </p:txBody>
      </p:sp>
      <p:pic>
        <p:nvPicPr>
          <p:cNvPr id="2050" name="Picture 2" descr="Veteránská dílna ŠKODA v Krušných horách - Škoda Storyboard">
            <a:extLst>
              <a:ext uri="{FF2B5EF4-FFF2-40B4-BE49-F238E27FC236}">
                <a16:creationId xmlns:a16="http://schemas.microsoft.com/office/drawing/2014/main" id="{56E0B5E2-6CB9-61A3-7D9C-DAAEF8478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0"/>
          <a:stretch/>
        </p:blipFill>
        <p:spPr bwMode="auto"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3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Slide Background">
            <a:extLst>
              <a:ext uri="{FF2B5EF4-FFF2-40B4-BE49-F238E27FC236}">
                <a16:creationId xmlns:a16="http://schemas.microsoft.com/office/drawing/2014/main" id="{88D74A45-8C44-4D66-9253-B2B25C223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Kde je lepší nechat auto v garáži nebo na ulici?">
            <a:extLst>
              <a:ext uri="{FF2B5EF4-FFF2-40B4-BE49-F238E27FC236}">
                <a16:creationId xmlns:a16="http://schemas.microsoft.com/office/drawing/2014/main" id="{F14EA99E-F3A8-AFA2-FFF7-1E37D9FC2D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b="7273"/>
          <a:stretch/>
        </p:blipFill>
        <p:spPr bwMode="auto">
          <a:xfrm>
            <a:off x="20" y="1734307"/>
            <a:ext cx="12191979" cy="5123692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1734306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87264E-64A8-E074-0E11-76260E237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61" y="324987"/>
            <a:ext cx="7179856" cy="10843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Podobenství o horlivosti č.2</a:t>
            </a:r>
          </a:p>
        </p:txBody>
      </p:sp>
    </p:spTree>
    <p:extLst>
      <p:ext uri="{BB962C8B-B14F-4D97-AF65-F5344CB8AC3E}">
        <p14:creationId xmlns:p14="http://schemas.microsoft.com/office/powerpoint/2010/main" val="78405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66599E-4C1C-E222-B8E9-2539AC2F1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9688296" cy="1642969"/>
          </a:xfrm>
        </p:spPr>
        <p:txBody>
          <a:bodyPr anchor="b">
            <a:normAutofit/>
          </a:bodyPr>
          <a:lstStyle/>
          <a:p>
            <a:r>
              <a:rPr lang="cs-CZ" b="1" dirty="0"/>
              <a:t>Projevy horlivosti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0735D7-7E71-507C-3FB7-0E6D5D9DA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9"/>
            <a:ext cx="9688296" cy="3454358"/>
          </a:xfrm>
        </p:spPr>
        <p:txBody>
          <a:bodyPr anchor="t">
            <a:normAutofit/>
          </a:bodyPr>
          <a:lstStyle/>
          <a:p>
            <a:r>
              <a:rPr lang="cs-CZ" sz="3200" dirty="0"/>
              <a:t>Mám to rád</a:t>
            </a:r>
          </a:p>
          <a:p>
            <a:r>
              <a:rPr lang="cs-CZ" sz="3200" dirty="0"/>
              <a:t>Je to pro mě důležité</a:t>
            </a:r>
          </a:p>
          <a:p>
            <a:r>
              <a:rPr lang="cs-CZ" sz="3200" dirty="0"/>
              <a:t>Investuji čas</a:t>
            </a:r>
          </a:p>
          <a:p>
            <a:r>
              <a:rPr lang="cs-CZ" sz="3200" dirty="0"/>
              <a:t>Investuji energii</a:t>
            </a:r>
          </a:p>
          <a:p>
            <a:r>
              <a:rPr lang="cs-CZ" sz="3200" dirty="0"/>
              <a:t>Investuji peníze</a:t>
            </a:r>
          </a:p>
          <a:p>
            <a:pPr marL="0" indent="0">
              <a:buNone/>
            </a:pPr>
            <a:endParaRPr lang="cs-CZ" sz="2000" i="1" dirty="0"/>
          </a:p>
          <a:p>
            <a:pPr marL="0" indent="0">
              <a:buNone/>
            </a:pPr>
            <a:endParaRPr lang="cs-CZ" sz="20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93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EEBFA4C8-C301-60A7-C96E-E85360F5D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1729117"/>
          </a:xfrm>
          <a:prstGeom prst="rect">
            <a:avLst/>
          </a:prstGeom>
          <a:ln>
            <a:noFill/>
          </a:ln>
          <a:effectLst>
            <a:outerShdw blurRad="368300" dist="101600" dir="546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55CF8C-A2D4-6195-FE8C-20D9863BC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283714"/>
            <a:ext cx="9906799" cy="1161688"/>
          </a:xfrm>
        </p:spPr>
        <p:txBody>
          <a:bodyPr anchor="ctr">
            <a:normAutofit/>
          </a:bodyPr>
          <a:lstStyle/>
          <a:p>
            <a:r>
              <a:rPr lang="cs-CZ" sz="4000" b="1"/>
              <a:t>Horlivý Křesťan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8DE350-1A73-C051-0BDD-482BFD0DA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347" y="2198673"/>
            <a:ext cx="11219934" cy="4955888"/>
          </a:xfrm>
        </p:spPr>
        <p:txBody>
          <a:bodyPr anchor="ctr">
            <a:normAutofit/>
          </a:bodyPr>
          <a:lstStyle/>
          <a:p>
            <a:r>
              <a:rPr lang="cs-CZ" b="0" i="1" u="sng" dirty="0">
                <a:effectLst/>
              </a:rPr>
              <a:t>V horlivosti neochabujte</a:t>
            </a:r>
            <a:r>
              <a:rPr lang="cs-CZ" b="0" i="1" dirty="0">
                <a:effectLst/>
              </a:rPr>
              <a:t>, buďte vroucího ducha, služte Pánu.</a:t>
            </a:r>
            <a:r>
              <a:rPr lang="cs-CZ" dirty="0"/>
              <a:t> (</a:t>
            </a:r>
            <a:r>
              <a:rPr lang="cs-CZ" dirty="0" err="1"/>
              <a:t>Ř</a:t>
            </a:r>
            <a:r>
              <a:rPr lang="cs-CZ" dirty="0"/>
              <a:t> 12,11)</a:t>
            </a:r>
          </a:p>
          <a:p>
            <a:r>
              <a:rPr lang="cs-CZ" b="0" i="1" dirty="0">
                <a:effectLst/>
              </a:rPr>
              <a:t>Jako jste ve všem bohatí, ve víře, v slovu, v poznání, </a:t>
            </a:r>
            <a:r>
              <a:rPr lang="cs-CZ" b="0" i="1" u="sng" dirty="0">
                <a:effectLst/>
              </a:rPr>
              <a:t>v horlivosti </a:t>
            </a:r>
            <a:r>
              <a:rPr lang="cs-CZ" b="0" i="1" dirty="0">
                <a:effectLst/>
              </a:rPr>
              <a:t>i v lásce, kterou máte k nám, buďte bohatí i v tomto díle milosti.</a:t>
            </a:r>
            <a:endParaRPr lang="cs-CZ" dirty="0"/>
          </a:p>
          <a:p>
            <a:pPr marL="0" indent="0">
              <a:buNone/>
            </a:pPr>
            <a:r>
              <a:rPr lang="cs-CZ" b="0" i="0" dirty="0">
                <a:effectLst/>
              </a:rPr>
              <a:t>   (2. </a:t>
            </a:r>
            <a:r>
              <a:rPr lang="cs-CZ" b="0" i="0" dirty="0" err="1">
                <a:effectLst/>
              </a:rPr>
              <a:t>K</a:t>
            </a:r>
            <a:r>
              <a:rPr lang="cs-CZ" dirty="0" err="1"/>
              <a:t>or</a:t>
            </a:r>
            <a:r>
              <a:rPr lang="cs-CZ" dirty="0"/>
              <a:t> 8,7)</a:t>
            </a:r>
          </a:p>
          <a:p>
            <a:r>
              <a:rPr lang="cs-CZ" b="0" i="1" dirty="0">
                <a:effectLst/>
              </a:rPr>
              <a:t>Vždycky se radujte. </a:t>
            </a:r>
            <a:r>
              <a:rPr lang="cs-CZ" b="0" i="1" u="sng" dirty="0">
                <a:effectLst/>
              </a:rPr>
              <a:t>Neustále se modlete</a:t>
            </a:r>
            <a:r>
              <a:rPr lang="cs-CZ" b="0" i="1" dirty="0">
                <a:effectLst/>
              </a:rPr>
              <a:t>. Ve všem vzdávejte díky, neboť toto je pro vás Boží vůle v Kristu Ježíši. </a:t>
            </a:r>
            <a:r>
              <a:rPr lang="cs-CZ" b="0" i="0" dirty="0">
                <a:effectLst/>
              </a:rPr>
              <a:t>(1. Tes 5,16-18)</a:t>
            </a:r>
          </a:p>
          <a:p>
            <a:r>
              <a:rPr lang="cs-CZ" b="0" i="1" dirty="0">
                <a:effectLst/>
              </a:rPr>
              <a:t>Vždyť jim mohu dosvědčit, že jsou plni </a:t>
            </a:r>
            <a:r>
              <a:rPr lang="cs-CZ" b="0" i="1" u="sng" dirty="0">
                <a:effectLst/>
              </a:rPr>
              <a:t>horlivosti</a:t>
            </a:r>
            <a:r>
              <a:rPr lang="cs-CZ" b="0" i="1" dirty="0">
                <a:effectLst/>
              </a:rPr>
              <a:t> pro Boha, jenže bez pravého poznání</a:t>
            </a:r>
            <a:r>
              <a:rPr lang="cs-CZ" b="0" i="0" dirty="0">
                <a:effectLst/>
              </a:rPr>
              <a:t>. (</a:t>
            </a:r>
            <a:r>
              <a:rPr lang="cs-CZ" b="0" i="0" dirty="0" err="1">
                <a:effectLst/>
              </a:rPr>
              <a:t>Ř</a:t>
            </a:r>
            <a:r>
              <a:rPr lang="cs-CZ" b="0" i="0" dirty="0">
                <a:effectLst/>
              </a:rPr>
              <a:t> 10,2)</a:t>
            </a:r>
          </a:p>
          <a:p>
            <a:r>
              <a:rPr lang="cs-CZ" b="0" i="1" dirty="0">
                <a:effectLst/>
              </a:rPr>
              <a:t>Jak jsem si tvůj Zákon zamiloval! </a:t>
            </a:r>
            <a:r>
              <a:rPr lang="cs-CZ" b="0" i="1" u="sng" dirty="0">
                <a:effectLst/>
              </a:rPr>
              <a:t>Každý den o něm přemýšlím</a:t>
            </a:r>
            <a:r>
              <a:rPr lang="cs-CZ" b="0" i="0" dirty="0">
                <a:effectLst/>
              </a:rPr>
              <a:t>. </a:t>
            </a:r>
          </a:p>
          <a:p>
            <a:pPr marL="0" indent="0">
              <a:buNone/>
            </a:pPr>
            <a:r>
              <a:rPr lang="cs-CZ" dirty="0"/>
              <a:t>  </a:t>
            </a:r>
            <a:r>
              <a:rPr lang="cs-CZ" b="0" i="0" dirty="0">
                <a:effectLst/>
              </a:rPr>
              <a:t>(</a:t>
            </a:r>
            <a:r>
              <a:rPr lang="cs-CZ" b="0" i="0" dirty="0" err="1">
                <a:effectLst/>
              </a:rPr>
              <a:t>Ž</a:t>
            </a:r>
            <a:r>
              <a:rPr lang="cs-CZ" b="0" i="0" dirty="0">
                <a:effectLst/>
              </a:rPr>
              <a:t> 119,97)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56388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A1B5EF-E42E-89CB-4074-7E489A848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cs-CZ" sz="4000">
                <a:solidFill>
                  <a:srgbClr val="FFFFFF"/>
                </a:solidFill>
              </a:rPr>
              <a:t>Projevy horlivosti ve víře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7F9280-37EB-41E5-1D06-8153DF484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cs-CZ" sz="3200" dirty="0"/>
              <a:t>Je to pro mě důležité</a:t>
            </a:r>
          </a:p>
          <a:p>
            <a:r>
              <a:rPr lang="cs-CZ" sz="3200" dirty="0"/>
              <a:t>Přemýšlím</a:t>
            </a:r>
          </a:p>
          <a:p>
            <a:r>
              <a:rPr lang="cs-CZ" sz="3200" dirty="0"/>
              <a:t>Investuji čas</a:t>
            </a:r>
          </a:p>
          <a:p>
            <a:r>
              <a:rPr lang="cs-CZ" sz="3200" dirty="0"/>
              <a:t>Investuji energii</a:t>
            </a:r>
          </a:p>
          <a:p>
            <a:r>
              <a:rPr lang="cs-CZ" sz="3200" dirty="0"/>
              <a:t>Těší mě to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72123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529</Words>
  <Application>Microsoft Macintosh PowerPoint</Application>
  <PresentationFormat>Širokoúhlá obrazovka</PresentationFormat>
  <Paragraphs>37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 Poznáváme Hospodina Co je Bohu (ne)milé?  (Horlivý BŮH)</vt:lpstr>
      <vt:lpstr>Co je Bohu (ne)milé?</vt:lpstr>
      <vt:lpstr>Horlivost – Bůh je hrolivý!</vt:lpstr>
      <vt:lpstr>Co je horlivost?</vt:lpstr>
      <vt:lpstr>Podobenství o horlivosti č.1</vt:lpstr>
      <vt:lpstr>Podobenství o horlivosti č.2</vt:lpstr>
      <vt:lpstr>Projevy horlivosti</vt:lpstr>
      <vt:lpstr>Horlivý Křesťan</vt:lpstr>
      <vt:lpstr>Projevy horlivosti ve víře</vt:lpstr>
      <vt:lpstr>Pasivní Křesťan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Poznáváme Hospodina Co je Bohu (ne)milé?  (Horlivý BŮH)</dc:title>
  <dc:creator>Martin Šindelář</dc:creator>
  <cp:lastModifiedBy>Martin Šindelář</cp:lastModifiedBy>
  <cp:revision>1</cp:revision>
  <dcterms:created xsi:type="dcterms:W3CDTF">2024-05-11T09:37:54Z</dcterms:created>
  <dcterms:modified xsi:type="dcterms:W3CDTF">2024-05-12T12:46:40Z</dcterms:modified>
</cp:coreProperties>
</file>