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58" r:id="rId3"/>
    <p:sldId id="259" r:id="rId4"/>
    <p:sldId id="264" r:id="rId5"/>
    <p:sldId id="265" r:id="rId6"/>
    <p:sldId id="589" r:id="rId7"/>
    <p:sldId id="355" r:id="rId8"/>
    <p:sldId id="578" r:id="rId9"/>
    <p:sldId id="565" r:id="rId10"/>
    <p:sldId id="458" r:id="rId11"/>
    <p:sldId id="436" r:id="rId12"/>
    <p:sldId id="431" r:id="rId13"/>
    <p:sldId id="399" r:id="rId14"/>
    <p:sldId id="268" r:id="rId15"/>
    <p:sldId id="269" r:id="rId16"/>
    <p:sldId id="270" r:id="rId17"/>
    <p:sldId id="267" r:id="rId18"/>
    <p:sldId id="272" r:id="rId19"/>
    <p:sldId id="271" r:id="rId20"/>
    <p:sldId id="273" r:id="rId21"/>
    <p:sldId id="278" r:id="rId22"/>
    <p:sldId id="279" r:id="rId23"/>
    <p:sldId id="275" r:id="rId24"/>
    <p:sldId id="276" r:id="rId25"/>
    <p:sldId id="277" r:id="rId26"/>
    <p:sldId id="422" r:id="rId27"/>
    <p:sldId id="280" r:id="rId28"/>
    <p:sldId id="281" r:id="rId29"/>
    <p:sldId id="282" r:id="rId30"/>
    <p:sldId id="284" r:id="rId31"/>
    <p:sldId id="285" r:id="rId32"/>
    <p:sldId id="287" r:id="rId3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style val="10"/>
  <c:chart>
    <c:autoTitleDeleted val="1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/>
                </a:pPr>
                <a:endParaRPr lang="cs-CZ"/>
              </a:p>
            </c:txPr>
            <c:showVal val="1"/>
            <c:showCatName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Sheet1!$A$3:$A$7</c:f>
              <c:strCache>
                <c:ptCount val="5"/>
                <c:pt idx="0">
                  <c:v>Celá Bible</c:v>
                </c:pt>
                <c:pt idx="1">
                  <c:v>Nový Zákon</c:v>
                </c:pt>
                <c:pt idx="2">
                  <c:v>Části Bible</c:v>
                </c:pt>
                <c:pt idx="3">
                  <c:v>Na překladu se pracuje</c:v>
                </c:pt>
                <c:pt idx="4">
                  <c:v>Překlad potřebuje</c:v>
                </c:pt>
              </c:strCache>
            </c:strRef>
          </c:cat>
          <c:val>
            <c:numRef>
              <c:f>Sheet1!$B$3:$B$7</c:f>
              <c:numCache>
                <c:formatCode>General</c:formatCode>
                <c:ptCount val="5"/>
                <c:pt idx="0">
                  <c:v>636</c:v>
                </c:pt>
                <c:pt idx="1">
                  <c:v>1442</c:v>
                </c:pt>
                <c:pt idx="2">
                  <c:v>1145</c:v>
                </c:pt>
                <c:pt idx="3">
                  <c:v>2400</c:v>
                </c:pt>
                <c:pt idx="4">
                  <c:v>1700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06E-4D7C-BFD2-5F6681C3490B}"/>
            </c:ext>
          </c:extLst>
        </c:ser>
        <c:dLbls>
          <c:showVal val="1"/>
          <c:showCatName val="1"/>
        </c:dLbls>
        <c:firstSliceAng val="0"/>
      </c:pieChart>
    </c:plotArea>
    <c:plotVisOnly val="1"/>
    <c:dispBlanksAs val="zero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3439B4-E682-4069-860A-09D745C26B2F}" type="datetimeFigureOut">
              <a:rPr lang="cs-CZ" smtClean="0"/>
              <a:pPr/>
              <a:t>16.3.2019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657552-208A-4258-AC49-D93185932FEC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C8C9C9-6545-4C7B-931A-ADE0AC888589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Aft>
                <a:spcPts val="56"/>
              </a:spcAft>
            </a:pPr>
            <a:endParaRPr lang="en-GB" dirty="0">
              <a:latin typeface="Arial" charset="0"/>
            </a:endParaRPr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99E8C8-AF95-44F7-8B42-C02B6E67FC26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Prayer points:</a:t>
            </a:r>
          </a:p>
          <a:p>
            <a:r>
              <a:rPr lang="en-GB" dirty="0"/>
              <a:t>Dreams</a:t>
            </a:r>
            <a:r>
              <a:rPr lang="en-GB" baseline="0" dirty="0"/>
              <a:t> and visions, quote </a:t>
            </a:r>
            <a:r>
              <a:rPr lang="en-GB" baseline="0" dirty="0" err="1"/>
              <a:t>Jn</a:t>
            </a:r>
            <a:r>
              <a:rPr lang="en-GB" baseline="0" dirty="0"/>
              <a:t> 6:40</a:t>
            </a:r>
          </a:p>
          <a:p>
            <a:r>
              <a:rPr lang="en-GB" baseline="0" dirty="0"/>
              <a:t>Spiritual food and how to receive it, quote </a:t>
            </a:r>
            <a:r>
              <a:rPr lang="en-GB" baseline="0" dirty="0" err="1"/>
              <a:t>Jn</a:t>
            </a:r>
            <a:r>
              <a:rPr lang="en-GB" baseline="0" dirty="0"/>
              <a:t> 6:63 - people are not very used to reading, difficulty of </a:t>
            </a:r>
            <a:r>
              <a:rPr lang="en-GB" baseline="0" dirty="0" err="1"/>
              <a:t>diglossia</a:t>
            </a:r>
            <a:endParaRPr lang="en-GB" baseline="0" dirty="0"/>
          </a:p>
          <a:p>
            <a:r>
              <a:rPr lang="en-GB" baseline="0" dirty="0"/>
              <a:t>Protection of believers</a:t>
            </a:r>
          </a:p>
          <a:p>
            <a:r>
              <a:rPr lang="en-GB" baseline="0" dirty="0"/>
              <a:t>Worldview : school system (memorization is </a:t>
            </a:r>
            <a:r>
              <a:rPr lang="en-GB" baseline="0" dirty="0" err="1"/>
              <a:t>preffered</a:t>
            </a:r>
            <a:r>
              <a:rPr lang="en-GB" baseline="0" dirty="0"/>
              <a:t>, doesn’t develop logical and inductive thinking)</a:t>
            </a:r>
          </a:p>
          <a:p>
            <a:r>
              <a:rPr lang="en-GB" baseline="0" dirty="0"/>
              <a:t>Hope, role-models, values</a:t>
            </a:r>
          </a:p>
          <a:p>
            <a:r>
              <a:rPr lang="en-GB" baseline="0" dirty="0"/>
              <a:t>Help for those who try to do good things (business etc)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646F4-F6AD-419F-A4BC-30C15FAFE772}" type="slidenum">
              <a:rPr lang="en-GB" smtClean="0"/>
              <a:pPr/>
              <a:t>32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DE263-2BC2-4EE8-978D-2549972E14CB}" type="datetimeFigureOut">
              <a:rPr lang="cs-CZ" smtClean="0"/>
              <a:pPr/>
              <a:t>16.3.2019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9BF4E-D314-46DA-95B1-A7EF2E4B6F6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DE263-2BC2-4EE8-978D-2549972E14CB}" type="datetimeFigureOut">
              <a:rPr lang="cs-CZ" smtClean="0"/>
              <a:pPr/>
              <a:t>16.3.2019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9BF4E-D314-46DA-95B1-A7EF2E4B6F6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DE263-2BC2-4EE8-978D-2549972E14CB}" type="datetimeFigureOut">
              <a:rPr lang="cs-CZ" smtClean="0"/>
              <a:pPr/>
              <a:t>16.3.2019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9BF4E-D314-46DA-95B1-A7EF2E4B6F6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DE263-2BC2-4EE8-978D-2549972E14CB}" type="datetimeFigureOut">
              <a:rPr lang="cs-CZ" smtClean="0"/>
              <a:pPr/>
              <a:t>16.3.2019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9BF4E-D314-46DA-95B1-A7EF2E4B6F6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DE263-2BC2-4EE8-978D-2549972E14CB}" type="datetimeFigureOut">
              <a:rPr lang="cs-CZ" smtClean="0"/>
              <a:pPr/>
              <a:t>16.3.2019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9BF4E-D314-46DA-95B1-A7EF2E4B6F6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DE263-2BC2-4EE8-978D-2549972E14CB}" type="datetimeFigureOut">
              <a:rPr lang="cs-CZ" smtClean="0"/>
              <a:pPr/>
              <a:t>16.3.2019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9BF4E-D314-46DA-95B1-A7EF2E4B6F6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DE263-2BC2-4EE8-978D-2549972E14CB}" type="datetimeFigureOut">
              <a:rPr lang="cs-CZ" smtClean="0"/>
              <a:pPr/>
              <a:t>16.3.2019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9BF4E-D314-46DA-95B1-A7EF2E4B6F6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DE263-2BC2-4EE8-978D-2549972E14CB}" type="datetimeFigureOut">
              <a:rPr lang="cs-CZ" smtClean="0"/>
              <a:pPr/>
              <a:t>16.3.2019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9BF4E-D314-46DA-95B1-A7EF2E4B6F6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DE263-2BC2-4EE8-978D-2549972E14CB}" type="datetimeFigureOut">
              <a:rPr lang="cs-CZ" smtClean="0"/>
              <a:pPr/>
              <a:t>16.3.2019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9BF4E-D314-46DA-95B1-A7EF2E4B6F6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DE263-2BC2-4EE8-978D-2549972E14CB}" type="datetimeFigureOut">
              <a:rPr lang="cs-CZ" smtClean="0"/>
              <a:pPr/>
              <a:t>16.3.2019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9BF4E-D314-46DA-95B1-A7EF2E4B6F6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DE263-2BC2-4EE8-978D-2549972E14CB}" type="datetimeFigureOut">
              <a:rPr lang="cs-CZ" smtClean="0"/>
              <a:pPr/>
              <a:t>16.3.2019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9BF4E-D314-46DA-95B1-A7EF2E4B6F6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DE263-2BC2-4EE8-978D-2549972E14CB}" type="datetimeFigureOut">
              <a:rPr lang="cs-CZ" smtClean="0"/>
              <a:pPr/>
              <a:t>16.3.2019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9BF4E-D314-46DA-95B1-A7EF2E4B6F6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http://wycliffe.org.uk/images/wycliffe-logo-colou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620688"/>
            <a:ext cx="3285723" cy="156279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199" y="3276600"/>
            <a:ext cx="509195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11508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1293" b="12301"/>
          <a:stretch>
            <a:fillRect/>
          </a:stretch>
        </p:blipFill>
        <p:spPr>
          <a:xfrm>
            <a:off x="200511" y="2224192"/>
            <a:ext cx="8691969" cy="4329008"/>
          </a:xfrm>
        </p:spPr>
      </p:pic>
      <p:sp>
        <p:nvSpPr>
          <p:cNvPr id="6" name="TextBox 5"/>
          <p:cNvSpPr txBox="1"/>
          <p:nvPr/>
        </p:nvSpPr>
        <p:spPr>
          <a:xfrm>
            <a:off x="381000" y="692696"/>
            <a:ext cx="495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Testování srozumitelnosti spisovného jazyka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узоры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1" y="3501008"/>
            <a:ext cx="2039312" cy="265914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9868" t="7292" r="36164" b="18750"/>
          <a:stretch>
            <a:fillRect/>
          </a:stretch>
        </p:blipFill>
        <p:spPr bwMode="auto">
          <a:xfrm>
            <a:off x="3491880" y="83543"/>
            <a:ext cx="5347320" cy="6545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817" t="11785" r="17816" b="7401"/>
          <a:stretch>
            <a:fillRect/>
          </a:stretch>
        </p:blipFill>
        <p:spPr bwMode="auto">
          <a:xfrm>
            <a:off x="323527" y="476672"/>
            <a:ext cx="8568953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152400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Scénáře – ztracení synové, Blahoslavenství</a:t>
            </a:r>
            <a:endParaRPr lang="en-US" sz="3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5183" t="6250" r="9224" b="12500"/>
          <a:stretch>
            <a:fillRect/>
          </a:stretch>
        </p:blipFill>
        <p:spPr bwMode="auto">
          <a:xfrm>
            <a:off x="609600" y="914400"/>
            <a:ext cx="8534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2263"/>
            <a:ext cx="9144000" cy="513347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2263"/>
            <a:ext cx="9144000" cy="513347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2263"/>
            <a:ext cx="9144000" cy="513347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2263"/>
            <a:ext cx="9144000" cy="513347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94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2263"/>
            <a:ext cx="9144000" cy="513347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96a.JPG"/>
          <p:cNvPicPr>
            <a:picLocks noChangeAspect="1"/>
          </p:cNvPicPr>
          <p:nvPr/>
        </p:nvPicPr>
        <p:blipFill>
          <a:blip r:embed="rId2" cstate="print"/>
          <a:srcRect t="4444" b="11111"/>
          <a:stretch>
            <a:fillRect/>
          </a:stretch>
        </p:blipFill>
        <p:spPr>
          <a:xfrm>
            <a:off x="2057400" y="0"/>
            <a:ext cx="4540971" cy="683037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9" descr="fon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36" name="Rectangle 48"/>
          <p:cNvSpPr>
            <a:spLocks noChangeArrowheads="1"/>
          </p:cNvSpPr>
          <p:nvPr/>
        </p:nvSpPr>
        <p:spPr bwMode="auto">
          <a:xfrm>
            <a:off x="0" y="28575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66CC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sk-SK" sz="3600" dirty="0">
                <a:solidFill>
                  <a:schemeClr val="tx2"/>
                </a:solidFill>
                <a:latin typeface="Arial Black" pitchFamily="34" charset="0"/>
              </a:rPr>
              <a:t>Kolik jazyků má dnes svou Bibli?</a:t>
            </a:r>
            <a:endParaRPr lang="en-US" sz="360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14340" name="Rectangle 49"/>
          <p:cNvSpPr>
            <a:spLocks noChangeArrowheads="1"/>
          </p:cNvSpPr>
          <p:nvPr/>
        </p:nvSpPr>
        <p:spPr bwMode="auto">
          <a:xfrm>
            <a:off x="190500" y="1447800"/>
            <a:ext cx="8763000" cy="5105400"/>
          </a:xfrm>
          <a:prstGeom prst="rect">
            <a:avLst/>
          </a:prstGeom>
          <a:solidFill>
            <a:schemeClr val="bg1"/>
          </a:solidFill>
          <a:ln w="38100">
            <a:solidFill>
              <a:srgbClr val="00468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cs-CZ" sz="2400"/>
          </a:p>
        </p:txBody>
      </p:sp>
      <p:graphicFrame>
        <p:nvGraphicFramePr>
          <p:cNvPr id="8" name="Chart 7"/>
          <p:cNvGraphicFramePr/>
          <p:nvPr/>
        </p:nvGraphicFramePr>
        <p:xfrm>
          <a:off x="611560" y="1385392"/>
          <a:ext cx="853244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96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57.jpg"/>
          <p:cNvPicPr>
            <a:picLocks noChangeAspect="1"/>
          </p:cNvPicPr>
          <p:nvPr/>
        </p:nvPicPr>
        <p:blipFill>
          <a:blip r:embed="rId2" cstate="print"/>
          <a:srcRect l="5833" r="4167"/>
          <a:stretch>
            <a:fillRect/>
          </a:stretch>
        </p:blipFill>
        <p:spPr>
          <a:xfrm>
            <a:off x="0" y="98778"/>
            <a:ext cx="9124950" cy="675922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26.jpg"/>
          <p:cNvPicPr>
            <a:picLocks noChangeAspect="1"/>
          </p:cNvPicPr>
          <p:nvPr/>
        </p:nvPicPr>
        <p:blipFill>
          <a:blip r:embed="rId2" cstate="print"/>
          <a:srcRect l="9167" t="7500" r="5833"/>
          <a:stretch>
            <a:fillRect/>
          </a:stretch>
        </p:blipFill>
        <p:spPr>
          <a:xfrm>
            <a:off x="-2059" y="152400"/>
            <a:ext cx="9146059" cy="663537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rmatFactoryP11401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257920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55b.JPG"/>
          <p:cNvPicPr>
            <a:picLocks noChangeAspect="1"/>
          </p:cNvPicPr>
          <p:nvPr/>
        </p:nvPicPr>
        <p:blipFill>
          <a:blip r:embed="rId2" cstate="print"/>
          <a:srcRect l="13333"/>
          <a:stretch>
            <a:fillRect/>
          </a:stretch>
        </p:blipFill>
        <p:spPr>
          <a:xfrm>
            <a:off x="0" y="401361"/>
            <a:ext cx="9144000" cy="592323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2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2532" name="Picture 4" descr="emp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 descr="afric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450" y="3171825"/>
            <a:ext cx="20447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 descr="eura-asia-map"/>
          <p:cNvPicPr>
            <a:picLocks noChangeAspect="1" noChangeArrowheads="1"/>
          </p:cNvPicPr>
          <p:nvPr/>
        </p:nvPicPr>
        <p:blipFill>
          <a:blip r:embed="rId5" cstate="print"/>
          <a:srcRect l="34825"/>
          <a:stretch>
            <a:fillRect/>
          </a:stretch>
        </p:blipFill>
        <p:spPr bwMode="auto">
          <a:xfrm>
            <a:off x="4119563" y="1101725"/>
            <a:ext cx="2578100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7" descr="asia-pacific-ma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463" y="2997200"/>
            <a:ext cx="4429125" cy="22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6" name="Rectangle 8"/>
          <p:cNvSpPr>
            <a:spLocks noChangeArrowheads="1"/>
          </p:cNvSpPr>
          <p:nvPr/>
        </p:nvSpPr>
        <p:spPr bwMode="auto">
          <a:xfrm>
            <a:off x="685800" y="2857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1"/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sk-SK" sz="4400" b="1">
                <a:solidFill>
                  <a:srgbClr val="5C0012"/>
                </a:solidFill>
                <a:latin typeface="Antique Olive" pitchFamily="34" charset="0"/>
              </a:rPr>
              <a:t>Jazyky bez Písma</a:t>
            </a:r>
            <a:endParaRPr lang="en-US" sz="4400" b="1">
              <a:solidFill>
                <a:srgbClr val="5C0012"/>
              </a:solidFill>
              <a:latin typeface="Antique Olive" pitchFamily="34" charset="0"/>
            </a:endParaRP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414338" y="4287838"/>
            <a:ext cx="187801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de-DE" sz="4000">
                <a:solidFill>
                  <a:srgbClr val="113320"/>
                </a:solidFill>
              </a:rPr>
              <a:t>Afri</a:t>
            </a:r>
            <a:r>
              <a:rPr lang="sk-SK" sz="4000">
                <a:solidFill>
                  <a:srgbClr val="113320"/>
                </a:solidFill>
              </a:rPr>
              <a:t>k</a:t>
            </a:r>
            <a:r>
              <a:rPr lang="de-DE" sz="4000">
                <a:solidFill>
                  <a:srgbClr val="113320"/>
                </a:solidFill>
              </a:rPr>
              <a:t>a</a:t>
            </a:r>
          </a:p>
          <a:p>
            <a:pPr lvl="2" eaLnBrk="1" hangingPunct="1"/>
            <a:r>
              <a:rPr lang="de-DE" sz="4000">
                <a:solidFill>
                  <a:srgbClr val="113320"/>
                </a:solidFill>
              </a:rPr>
              <a:t>810</a:t>
            </a:r>
            <a:endParaRPr lang="en-US" sz="4000">
              <a:solidFill>
                <a:srgbClr val="113320"/>
              </a:solidFill>
            </a:endParaRP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6716713" y="1855788"/>
            <a:ext cx="2133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4000" dirty="0">
                <a:solidFill>
                  <a:srgbClr val="113320"/>
                </a:solidFill>
              </a:rPr>
              <a:t>Asie</a:t>
            </a:r>
            <a:endParaRPr lang="de-DE" sz="4000" dirty="0">
              <a:solidFill>
                <a:srgbClr val="113320"/>
              </a:solidFill>
            </a:endParaRPr>
          </a:p>
          <a:p>
            <a:pPr lvl="2" eaLnBrk="1" hangingPunct="1"/>
            <a:r>
              <a:rPr lang="de-DE" sz="4000" dirty="0">
                <a:solidFill>
                  <a:srgbClr val="113320"/>
                </a:solidFill>
              </a:rPr>
              <a:t>1014</a:t>
            </a:r>
            <a:endParaRPr lang="en-US" sz="4000" dirty="0">
              <a:solidFill>
                <a:srgbClr val="113320"/>
              </a:solidFill>
            </a:endParaRP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5561013" y="4813300"/>
            <a:ext cx="233838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de-DE" sz="4000">
                <a:solidFill>
                  <a:srgbClr val="113320"/>
                </a:solidFill>
              </a:rPr>
              <a:t>Pacifi</a:t>
            </a:r>
            <a:r>
              <a:rPr lang="sk-SK" sz="4000">
                <a:solidFill>
                  <a:srgbClr val="113320"/>
                </a:solidFill>
              </a:rPr>
              <a:t>k</a:t>
            </a:r>
            <a:endParaRPr lang="de-DE" sz="4000">
              <a:solidFill>
                <a:srgbClr val="113320"/>
              </a:solidFill>
            </a:endParaRPr>
          </a:p>
          <a:p>
            <a:pPr lvl="3" eaLnBrk="1" hangingPunct="1"/>
            <a:r>
              <a:rPr lang="en-US" sz="4000">
                <a:solidFill>
                  <a:srgbClr val="113320"/>
                </a:solidFill>
              </a:rPr>
              <a:t>414</a:t>
            </a:r>
          </a:p>
        </p:txBody>
      </p:sp>
      <p:pic>
        <p:nvPicPr>
          <p:cNvPr id="22540" name="Picture 12" descr="indo-pacifi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25800" y="4268788"/>
            <a:ext cx="2130425" cy="2130425"/>
          </a:xfrm>
          <a:prstGeom prst="rect">
            <a:avLst/>
          </a:prstGeom>
          <a:noFill/>
          <a:ln w="38100">
            <a:solidFill>
              <a:srgbClr val="002448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va STS 2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113" y="0"/>
            <a:ext cx="904577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2200" y="0"/>
            <a:ext cx="5562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/>
              <a:t>Prostě Příběh</a:t>
            </a:r>
          </a:p>
          <a:p>
            <a:pPr algn="ctr"/>
            <a:r>
              <a:rPr lang="cs-CZ" sz="4000" b="1" dirty="0"/>
              <a:t>Simply the story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rci skupin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00906"/>
            <a:ext cx="9144000" cy="445618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428604"/>
            <a:ext cx="7572428" cy="584775"/>
          </a:xfrm>
          <a:prstGeom prst="rect">
            <a:avLst/>
          </a:prstGeom>
          <a:noFill/>
          <a:ln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N</a:t>
            </a:r>
            <a:r>
              <a:rPr lang="cs-CZ" sz="3200" dirty="0"/>
              <a:t>áměty k modlitbám - Radostán</a:t>
            </a:r>
            <a:endParaRPr lang="en-GB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785786" y="1214422"/>
            <a:ext cx="74295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3200" b="1" dirty="0"/>
              <a:t>Horalové – dokončení filmu a TV vysílání</a:t>
            </a:r>
            <a:endParaRPr lang="cs-CZ" sz="2400" b="1" dirty="0"/>
          </a:p>
          <a:p>
            <a:pPr>
              <a:buFont typeface="Arial" pitchFamily="34" charset="0"/>
              <a:buChar char="•"/>
            </a:pPr>
            <a:endParaRPr lang="cs-CZ" dirty="0"/>
          </a:p>
          <a:p>
            <a:pPr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cs-CZ" sz="3200" b="1" dirty="0"/>
              <a:t>Ochrana překladatelských projektů</a:t>
            </a:r>
          </a:p>
          <a:p>
            <a:pPr lvl="1">
              <a:buFont typeface="Arial" pitchFamily="34" charset="0"/>
              <a:buChar char="•"/>
            </a:pPr>
            <a:r>
              <a:rPr lang="cs-CZ" sz="2400" i="1" dirty="0"/>
              <a:t>Velké změny v týmu</a:t>
            </a:r>
          </a:p>
          <a:p>
            <a:pPr lvl="1">
              <a:buFont typeface="Arial" pitchFamily="34" charset="0"/>
              <a:buChar char="•"/>
            </a:pPr>
            <a:r>
              <a:rPr lang="cs-CZ" sz="2400" i="1" dirty="0"/>
              <a:t>Moje zapojení v budoucnosti</a:t>
            </a:r>
          </a:p>
          <a:p>
            <a:pPr lvl="1">
              <a:buFont typeface="Arial" pitchFamily="34" charset="0"/>
              <a:buChar char="•"/>
            </a:pPr>
            <a:r>
              <a:rPr lang="cs-CZ" sz="2400" i="1" dirty="0"/>
              <a:t>Vedoucí pro všechny projekty</a:t>
            </a:r>
          </a:p>
          <a:p>
            <a:pPr>
              <a:buFont typeface="Arial" pitchFamily="34" charset="0"/>
              <a:buChar char="•"/>
            </a:pPr>
            <a:endParaRPr lang="cs-CZ" dirty="0"/>
          </a:p>
          <a:p>
            <a:pPr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cs-CZ" sz="3200" b="1" dirty="0"/>
              <a:t>Kori a </a:t>
            </a:r>
            <a:r>
              <a:rPr lang="cs-CZ" sz="3200" b="1" dirty="0" err="1"/>
              <a:t>Mahar</a:t>
            </a:r>
            <a:endParaRPr lang="cs-CZ" b="1" dirty="0"/>
          </a:p>
          <a:p>
            <a:pPr lvl="1">
              <a:buFont typeface="Arial" pitchFamily="34" charset="0"/>
              <a:buChar char="•"/>
            </a:pPr>
            <a:r>
              <a:rPr lang="cs-CZ" sz="2400" i="1" dirty="0"/>
              <a:t> uzdravení srdce po smrti Pokojné</a:t>
            </a:r>
          </a:p>
          <a:p>
            <a:pPr lvl="1">
              <a:buFont typeface="Arial" pitchFamily="34" charset="0"/>
              <a:buChar char="•"/>
            </a:pPr>
            <a:r>
              <a:rPr lang="cs-CZ" sz="2400" i="1" dirty="0"/>
              <a:t> obrácení a cesta do církve</a:t>
            </a:r>
          </a:p>
          <a:p>
            <a:pPr lvl="1">
              <a:buFont typeface="Arial" pitchFamily="34" charset="0"/>
              <a:buChar char="•"/>
            </a:pPr>
            <a:endParaRPr lang="en-GB" dirty="0"/>
          </a:p>
        </p:txBody>
      </p:sp>
      <p:pic>
        <p:nvPicPr>
          <p:cNvPr id="4" name="Picture 3" descr="idi kurbon semja 11-11 024.jpg"/>
          <p:cNvPicPr>
            <a:picLocks noChangeAspect="1"/>
          </p:cNvPicPr>
          <p:nvPr/>
        </p:nvPicPr>
        <p:blipFill>
          <a:blip r:embed="rId3" cstate="print"/>
          <a:srcRect l="19531" t="8333" r="29687" b="17708"/>
          <a:stretch>
            <a:fillRect/>
          </a:stretch>
        </p:blipFill>
        <p:spPr>
          <a:xfrm>
            <a:off x="7020272" y="4538234"/>
            <a:ext cx="2123728" cy="231976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8000" b="1" dirty="0" err="1"/>
              <a:t>Radost</a:t>
            </a:r>
            <a:r>
              <a:rPr lang="cs-CZ" sz="8000" b="1" dirty="0"/>
              <a:t>án</a:t>
            </a:r>
            <a:endParaRPr lang="en-GB" sz="8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8800" b="1" dirty="0"/>
              <a:t>Střední Asie</a:t>
            </a:r>
            <a:endParaRPr lang="en-GB" sz="88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jozan.net/maps/caucasus_cntrl_asia_pol_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8215370" cy="61230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0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1788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Situace v zemi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7400" y="1524000"/>
            <a:ext cx="3276600" cy="2590800"/>
          </a:xfrm>
        </p:spPr>
        <p:txBody>
          <a:bodyPr>
            <a:noAutofit/>
          </a:bodyPr>
          <a:lstStyle/>
          <a:p>
            <a:r>
              <a:rPr lang="cs-CZ" sz="3600" dirty="0"/>
              <a:t>Růst Islámu</a:t>
            </a:r>
          </a:p>
          <a:p>
            <a:pPr lvl="1">
              <a:buNone/>
            </a:pPr>
            <a:r>
              <a:rPr lang="cs-CZ" sz="3200" dirty="0"/>
              <a:t>		</a:t>
            </a:r>
            <a:r>
              <a:rPr lang="cs-CZ" sz="3200" dirty="0" smtClean="0"/>
              <a:t>tvrdost srdce</a:t>
            </a:r>
            <a:endParaRPr lang="cs-CZ" sz="3200" dirty="0"/>
          </a:p>
          <a:p>
            <a:pPr lvl="1">
              <a:buNone/>
            </a:pPr>
            <a:r>
              <a:rPr lang="cs-CZ" sz="3200" dirty="0"/>
              <a:t>		hlad!</a:t>
            </a:r>
          </a:p>
          <a:p>
            <a:pPr lvl="1">
              <a:buNone/>
            </a:pPr>
            <a:endParaRPr lang="en-US" sz="3200" dirty="0"/>
          </a:p>
        </p:txBody>
      </p:sp>
      <p:sp>
        <p:nvSpPr>
          <p:cNvPr id="6" name="Right Arrow 5"/>
          <p:cNvSpPr/>
          <p:nvPr/>
        </p:nvSpPr>
        <p:spPr>
          <a:xfrm>
            <a:off x="6400800" y="2286000"/>
            <a:ext cx="3048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6400800" y="2895600"/>
            <a:ext cx="3048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P1140681.jpg"/>
          <p:cNvPicPr>
            <a:picLocks noChangeAspect="1"/>
          </p:cNvPicPr>
          <p:nvPr/>
        </p:nvPicPr>
        <p:blipFill>
          <a:blip r:embed="rId2" cstate="print"/>
          <a:srcRect l="6055" r="29492"/>
          <a:stretch>
            <a:fillRect/>
          </a:stretch>
        </p:blipFill>
        <p:spPr>
          <a:xfrm>
            <a:off x="6096000" y="3488574"/>
            <a:ext cx="2895600" cy="3369426"/>
          </a:xfrm>
          <a:prstGeom prst="rect">
            <a:avLst/>
          </a:prstGeom>
        </p:spPr>
      </p:pic>
      <p:pic>
        <p:nvPicPr>
          <p:cNvPr id="10" name="Picture 9" descr="P1130945.JPG"/>
          <p:cNvPicPr>
            <a:picLocks noChangeAspect="1"/>
          </p:cNvPicPr>
          <p:nvPr/>
        </p:nvPicPr>
        <p:blipFill>
          <a:blip r:embed="rId3" cstate="print"/>
          <a:srcRect b="20000"/>
          <a:stretch>
            <a:fillRect/>
          </a:stretch>
        </p:blipFill>
        <p:spPr>
          <a:xfrm>
            <a:off x="228600" y="2438400"/>
            <a:ext cx="5588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1719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9434" t="19094" r="9434" b="15427"/>
          <a:stretch>
            <a:fillRect/>
          </a:stretch>
        </p:blipFill>
        <p:spPr bwMode="auto">
          <a:xfrm>
            <a:off x="81495" y="2357285"/>
            <a:ext cx="9027009" cy="4096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8107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161</Words>
  <Application>Microsoft Office PowerPoint</Application>
  <PresentationFormat>On-screen Show (4:3)</PresentationFormat>
  <Paragraphs>39</Paragraphs>
  <Slides>32</Slides>
  <Notes>3</Notes>
  <HiddenSlides>6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Slide 1</vt:lpstr>
      <vt:lpstr>Slide 2</vt:lpstr>
      <vt:lpstr>Slide 3</vt:lpstr>
      <vt:lpstr>Radostán</vt:lpstr>
      <vt:lpstr>Slide 5</vt:lpstr>
      <vt:lpstr>Slide 6</vt:lpstr>
      <vt:lpstr>Slide 7</vt:lpstr>
      <vt:lpstr>Situace v zemi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Ivana</dc:creator>
  <cp:lastModifiedBy>Ivana</cp:lastModifiedBy>
  <cp:revision>7</cp:revision>
  <dcterms:created xsi:type="dcterms:W3CDTF">2018-09-22T20:19:56Z</dcterms:created>
  <dcterms:modified xsi:type="dcterms:W3CDTF">2019-03-16T22:24:39Z</dcterms:modified>
</cp:coreProperties>
</file>